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61" r:id="rId4"/>
    <p:sldId id="272" r:id="rId5"/>
    <p:sldId id="269" r:id="rId6"/>
    <p:sldId id="274" r:id="rId7"/>
    <p:sldId id="275" r:id="rId8"/>
    <p:sldId id="276" r:id="rId9"/>
    <p:sldId id="277" r:id="rId10"/>
    <p:sldId id="278" r:id="rId11"/>
    <p:sldId id="273" r:id="rId12"/>
    <p:sldId id="279" r:id="rId13"/>
    <p:sldId id="280" r:id="rId14"/>
    <p:sldId id="281" r:id="rId15"/>
    <p:sldId id="260" r:id="rId16"/>
  </p:sldIdLst>
  <p:sldSz cx="12192000" cy="6858000"/>
  <p:notesSz cx="6858000" cy="9144000"/>
  <p:embeddedFontLst>
    <p:embeddedFont>
      <p:font typeface="Noto Sans Symbols" panose="020B050204050402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85" autoAdjust="0"/>
  </p:normalViewPr>
  <p:slideViewPr>
    <p:cSldViewPr snapToGrid="0">
      <p:cViewPr varScale="1">
        <p:scale>
          <a:sx n="121" d="100"/>
          <a:sy n="121" d="100"/>
        </p:scale>
        <p:origin x="200" y="456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Предсказание стоимости квартиры в Москве</a:t>
            </a:r>
            <a:br>
              <a:rPr lang="ru-RU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А.С. Кропотова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Отбор признаков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886BB4C1-1945-9D0D-B5F8-E0026524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65" y="1447686"/>
            <a:ext cx="5508000" cy="541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B836B0A-1258-CE02-5C39-1BD3E1E9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943" y="1679811"/>
            <a:ext cx="3835398" cy="447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7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en" sz="26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endParaRPr lang="ru-RU" sz="2600" dirty="0">
              <a:solidFill>
                <a:schemeClr val="accent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Приложение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769E628-058D-EDA5-06E0-50130C32D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7" y="2362632"/>
            <a:ext cx="4028561" cy="30045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3D3B07-50AC-3C75-457C-E04B931C88E3}"/>
              </a:ext>
            </a:extLst>
          </p:cNvPr>
          <p:cNvSpPr txBox="1"/>
          <p:nvPr/>
        </p:nvSpPr>
        <p:spPr>
          <a:xfrm>
            <a:off x="273628" y="5404130"/>
            <a:ext cx="24278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 err="1">
                <a:solidFill>
                  <a:schemeClr val="accent1"/>
                </a:solidFill>
              </a:rPr>
              <a:t>https</a:t>
            </a:r>
            <a:r>
              <a:rPr lang="ru-RU" sz="1000" dirty="0">
                <a:solidFill>
                  <a:schemeClr val="accent1"/>
                </a:solidFill>
              </a:rPr>
              <a:t>://</a:t>
            </a:r>
            <a:r>
              <a:rPr lang="ru-RU" sz="1000" dirty="0" err="1">
                <a:solidFill>
                  <a:schemeClr val="accent1"/>
                </a:solidFill>
              </a:rPr>
              <a:t>www.cian.ru</a:t>
            </a:r>
            <a:r>
              <a:rPr lang="ru-RU" sz="1000" dirty="0">
                <a:solidFill>
                  <a:schemeClr val="accent1"/>
                </a:solidFill>
              </a:rPr>
              <a:t>/</a:t>
            </a:r>
            <a:r>
              <a:rPr lang="ru-RU" sz="1000" dirty="0" err="1">
                <a:solidFill>
                  <a:schemeClr val="accent1"/>
                </a:solidFill>
              </a:rPr>
              <a:t>sale</a:t>
            </a:r>
            <a:r>
              <a:rPr lang="ru-RU" sz="1000" dirty="0">
                <a:solidFill>
                  <a:schemeClr val="accent1"/>
                </a:solidFill>
              </a:rPr>
              <a:t>/</a:t>
            </a:r>
            <a:r>
              <a:rPr lang="ru-RU" sz="1000" dirty="0" err="1">
                <a:solidFill>
                  <a:schemeClr val="accent1"/>
                </a:solidFill>
              </a:rPr>
              <a:t>flat</a:t>
            </a:r>
            <a:r>
              <a:rPr lang="ru-RU" sz="1000" dirty="0">
                <a:solidFill>
                  <a:schemeClr val="accent1"/>
                </a:solidFill>
              </a:rPr>
              <a:t>/305311556/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26A2145-1A0B-F5CE-E628-372FC0F3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385" y="1623102"/>
            <a:ext cx="6352309" cy="46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en" sz="26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endParaRPr lang="ru-RU" sz="2600" dirty="0">
              <a:solidFill>
                <a:schemeClr val="accent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Приложение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83D3B07-50AC-3C75-457C-E04B931C88E3}"/>
              </a:ext>
            </a:extLst>
          </p:cNvPr>
          <p:cNvSpPr txBox="1"/>
          <p:nvPr/>
        </p:nvSpPr>
        <p:spPr>
          <a:xfrm>
            <a:off x="323984" y="5404987"/>
            <a:ext cx="24278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00" dirty="0">
                <a:solidFill>
                  <a:schemeClr val="accent1"/>
                </a:solidFill>
              </a:rPr>
              <a:t>https://</a:t>
            </a:r>
            <a:r>
              <a:rPr lang="en" sz="1000" dirty="0" err="1">
                <a:solidFill>
                  <a:schemeClr val="accent1"/>
                </a:solidFill>
              </a:rPr>
              <a:t>www.cian.ru</a:t>
            </a:r>
            <a:r>
              <a:rPr lang="en" sz="1000" dirty="0">
                <a:solidFill>
                  <a:schemeClr val="accent1"/>
                </a:solidFill>
              </a:rPr>
              <a:t>/sale/flat/306614015/</a:t>
            </a:r>
            <a:endParaRPr lang="ru-RU" sz="10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7C2F45-DCAE-F392-3C34-4DED0817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25" y="2105848"/>
            <a:ext cx="3886200" cy="31078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F2BC9E-C346-CF25-424B-5B182B636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460" y="1304672"/>
            <a:ext cx="7184109" cy="54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3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en" sz="26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endParaRPr lang="ru-RU" sz="2600" dirty="0">
              <a:solidFill>
                <a:schemeClr val="accent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Приложение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83D3B07-50AC-3C75-457C-E04B931C88E3}"/>
              </a:ext>
            </a:extLst>
          </p:cNvPr>
          <p:cNvSpPr txBox="1"/>
          <p:nvPr/>
        </p:nvSpPr>
        <p:spPr>
          <a:xfrm>
            <a:off x="323984" y="5404987"/>
            <a:ext cx="24278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00" dirty="0">
                <a:solidFill>
                  <a:schemeClr val="accent1"/>
                </a:solidFill>
              </a:rPr>
              <a:t>https://</a:t>
            </a:r>
            <a:r>
              <a:rPr lang="en" sz="1000" dirty="0" err="1">
                <a:solidFill>
                  <a:schemeClr val="accent1"/>
                </a:solidFill>
              </a:rPr>
              <a:t>www.cian.ru</a:t>
            </a:r>
            <a:r>
              <a:rPr lang="en" sz="1000" dirty="0">
                <a:solidFill>
                  <a:schemeClr val="accent1"/>
                </a:solidFill>
              </a:rPr>
              <a:t>/sale/flat/301577738/</a:t>
            </a:r>
            <a:endParaRPr lang="ru-RU" sz="10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CDDEA0-19C5-D0E2-60BA-F94BBB3A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4" y="2110911"/>
            <a:ext cx="4059044" cy="3017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1DCCF8-44C1-A58E-51EC-C5EDA6712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815" y="1269363"/>
            <a:ext cx="7075201" cy="53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Сбор большего количества разнообразных данных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Добавление новых признак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371671" y="3473124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Анализ рынка недвижимости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и добавление новых признаков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371670" y="4441105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Изучение текущей ситуации с программами: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 семейной, льготной, ипотеки, др. программ 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Добавление даты и сезонного признака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C1444-61C7-CABD-78A8-47F8EDCDBFFE}"/>
              </a:ext>
            </a:extLst>
          </p:cNvPr>
          <p:cNvSpPr txBox="1"/>
          <p:nvPr/>
        </p:nvSpPr>
        <p:spPr>
          <a:xfrm>
            <a:off x="8419111" y="1939654"/>
            <a:ext cx="37728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lt1"/>
                </a:solidFill>
                <a:latin typeface="+mn-lt"/>
              </a:rPr>
              <a:t>Актуальность выбранной темы:</a:t>
            </a:r>
          </a:p>
          <a:p>
            <a:endParaRPr lang="ru-RU" sz="500" b="1" dirty="0">
              <a:solidFill>
                <a:schemeClr val="lt1"/>
              </a:solidFill>
              <a:latin typeface="+mn-lt"/>
            </a:endParaRPr>
          </a:p>
          <a:p>
            <a:pPr marL="171450" indent="-17145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ru-RU" sz="1100" dirty="0">
                <a:solidFill>
                  <a:schemeClr val="bg1"/>
                </a:solidFill>
                <a:latin typeface="+mn-lt"/>
              </a:rPr>
              <a:t>для покупателей квартир</a:t>
            </a:r>
          </a:p>
          <a:p>
            <a:pPr marL="171450" indent="-17145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ru-RU" sz="1100" dirty="0">
                <a:solidFill>
                  <a:schemeClr val="bg1"/>
                </a:solidFill>
                <a:latin typeface="+mn-lt"/>
              </a:rPr>
              <a:t>заинтересованность банков, гос. структур, крупного бизнеса</a:t>
            </a:r>
          </a:p>
          <a:p>
            <a:pPr marL="171450" indent="-17145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ru-RU" sz="1100" dirty="0">
                <a:solidFill>
                  <a:schemeClr val="bg1"/>
                </a:solidFill>
                <a:latin typeface="+mn-lt"/>
              </a:rPr>
              <a:t>недвижимость, как инвестиция</a:t>
            </a:r>
          </a:p>
          <a:p>
            <a:pPr marL="171450" indent="-17145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ru-RU" sz="1100" dirty="0">
                <a:solidFill>
                  <a:schemeClr val="bg1"/>
                </a:solidFill>
                <a:latin typeface="+mn-lt"/>
              </a:rPr>
              <a:t>рынок недвижимости, как часть </a:t>
            </a:r>
          </a:p>
          <a:p>
            <a:pPr algn="l">
              <a:buClr>
                <a:schemeClr val="bg1"/>
              </a:buClr>
            </a:pPr>
            <a:r>
              <a:rPr lang="ru-RU" sz="1100" dirty="0">
                <a:solidFill>
                  <a:schemeClr val="bg1"/>
                </a:solidFill>
                <a:latin typeface="+mn-lt"/>
              </a:rPr>
              <a:t>      экономической системы РФ</a:t>
            </a:r>
          </a:p>
          <a:p>
            <a:pPr algn="l"/>
            <a:endParaRPr lang="ru-RU" sz="1000" dirty="0">
              <a:latin typeface="+mn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822A3A-4421-3990-9260-45C10F7E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50" y="1503622"/>
            <a:ext cx="4687092" cy="4687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957E99-07DC-79FB-5433-7F849868DB25}"/>
              </a:ext>
            </a:extLst>
          </p:cNvPr>
          <p:cNvSpPr txBox="1"/>
          <p:nvPr/>
        </p:nvSpPr>
        <p:spPr>
          <a:xfrm>
            <a:off x="3389353" y="259962"/>
            <a:ext cx="35878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000" dirty="0">
                <a:solidFill>
                  <a:schemeClr val="accent1"/>
                </a:solidFill>
                <a:latin typeface="+mn-lt"/>
              </a:rPr>
              <a:t>Способы улучшения </a:t>
            </a:r>
          </a:p>
          <a:p>
            <a:pPr algn="ctr"/>
            <a:r>
              <a:rPr lang="ru-RU" sz="3000" dirty="0">
                <a:solidFill>
                  <a:schemeClr val="accent1"/>
                </a:solidFill>
                <a:latin typeface="+mn-lt"/>
              </a:rPr>
              <a:t>модели</a:t>
            </a:r>
          </a:p>
        </p:txBody>
      </p:sp>
      <p:sp>
        <p:nvSpPr>
          <p:cNvPr id="12" name="Двойная скобка 11">
            <a:extLst>
              <a:ext uri="{FF2B5EF4-FFF2-40B4-BE49-F238E27FC236}">
                <a16:creationId xmlns:a16="http://schemas.microsoft.com/office/drawing/2014/main" id="{A96C85F9-4DCA-10E7-25EA-587EE269837A}"/>
              </a:ext>
            </a:extLst>
          </p:cNvPr>
          <p:cNvSpPr/>
          <p:nvPr/>
        </p:nvSpPr>
        <p:spPr>
          <a:xfrm>
            <a:off x="3389353" y="259962"/>
            <a:ext cx="3587842" cy="1015663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3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Этапы выполнения работы: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Сбор данных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Первичный и визуальный анализ данных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Предобработка данных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8717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Обучение моделей и выбор лучшей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Создание приложения 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E8E061-4BD8-EA8E-EB3D-1B5D0DE1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731" y="1722406"/>
            <a:ext cx="6038043" cy="4465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3C1444-61C7-CABD-78A8-47F8EDCDBFFE}"/>
              </a:ext>
            </a:extLst>
          </p:cNvPr>
          <p:cNvSpPr txBox="1"/>
          <p:nvPr/>
        </p:nvSpPr>
        <p:spPr>
          <a:xfrm>
            <a:off x="8419111" y="1939654"/>
            <a:ext cx="37728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lt1"/>
                </a:solidFill>
                <a:latin typeface="+mn-lt"/>
              </a:rPr>
              <a:t>Актуальность выбранной темы:</a:t>
            </a:r>
          </a:p>
          <a:p>
            <a:endParaRPr lang="ru-RU" sz="500" b="1" dirty="0">
              <a:solidFill>
                <a:schemeClr val="lt1"/>
              </a:solidFill>
              <a:latin typeface="+mn-lt"/>
            </a:endParaRPr>
          </a:p>
          <a:p>
            <a:pPr marL="171450" indent="-17145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ru-RU" sz="1100" dirty="0">
                <a:solidFill>
                  <a:schemeClr val="bg1"/>
                </a:solidFill>
                <a:latin typeface="+mn-lt"/>
              </a:rPr>
              <a:t>для покупателей квартир</a:t>
            </a:r>
          </a:p>
          <a:p>
            <a:pPr marL="171450" indent="-17145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ru-RU" sz="1100" dirty="0">
                <a:solidFill>
                  <a:schemeClr val="bg1"/>
                </a:solidFill>
                <a:latin typeface="+mn-lt"/>
              </a:rPr>
              <a:t>заинтересованность банков, гос. структур, крупного бизнеса</a:t>
            </a:r>
          </a:p>
          <a:p>
            <a:pPr marL="171450" indent="-17145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ru-RU" sz="1100" dirty="0">
                <a:solidFill>
                  <a:schemeClr val="bg1"/>
                </a:solidFill>
                <a:latin typeface="+mn-lt"/>
              </a:rPr>
              <a:t>недвижимость, как инвестиция</a:t>
            </a:r>
          </a:p>
          <a:p>
            <a:pPr marL="171450" indent="-17145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ru-RU" sz="1100" dirty="0">
                <a:solidFill>
                  <a:schemeClr val="bg1"/>
                </a:solidFill>
                <a:latin typeface="+mn-lt"/>
              </a:rPr>
              <a:t>рынок недвижимости, как часть </a:t>
            </a:r>
          </a:p>
          <a:p>
            <a:pPr algn="l">
              <a:buClr>
                <a:schemeClr val="bg1"/>
              </a:buClr>
            </a:pPr>
            <a:r>
              <a:rPr lang="ru-RU" sz="1100" dirty="0">
                <a:solidFill>
                  <a:schemeClr val="bg1"/>
                </a:solidFill>
                <a:latin typeface="+mn-lt"/>
              </a:rPr>
              <a:t>      экономической системы РФ</a:t>
            </a:r>
          </a:p>
          <a:p>
            <a:pPr algn="l"/>
            <a:endParaRPr lang="ru-RU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80"/>
            <a:ext cx="4064770" cy="2011769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 err="1"/>
              <a:t>Парсинг</a:t>
            </a:r>
            <a:r>
              <a:rPr lang="ru-RU" sz="2200" dirty="0"/>
              <a:t> данных с сайта </a:t>
            </a:r>
            <a:r>
              <a:rPr lang="en" sz="2200" dirty="0" err="1"/>
              <a:t>cian.ru</a:t>
            </a:r>
            <a:r>
              <a:rPr lang="en" sz="2200" dirty="0"/>
              <a:t> </a:t>
            </a:r>
            <a:endParaRPr lang="ru-RU" sz="2200" dirty="0"/>
          </a:p>
          <a:p>
            <a:pPr marL="76200" indent="0" algn="just">
              <a:buNone/>
            </a:pPr>
            <a:r>
              <a:rPr lang="ru-RU" sz="2000" dirty="0"/>
              <a:t>Ограничения</a:t>
            </a:r>
            <a:r>
              <a:rPr lang="ru-RU" sz="2200" dirty="0"/>
              <a:t>:</a:t>
            </a:r>
          </a:p>
          <a:p>
            <a:pPr marL="76200" indent="0" algn="just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28 объявлений на 1 странице</a:t>
            </a:r>
          </a:p>
          <a:p>
            <a:pPr marL="76200" indent="0" algn="just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54 страницы для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парсинга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76200" indent="0" algn="just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76200" indent="0" algn="just">
              <a:buNone/>
            </a:pP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146212" y="308758"/>
            <a:ext cx="3844778" cy="749550"/>
            <a:chOff x="1476753" y="3416119"/>
            <a:chExt cx="4630544" cy="74955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16119"/>
              <a:ext cx="4619247" cy="74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Использование</a:t>
              </a:r>
            </a:p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библиотеки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16119"/>
              <a:ext cx="167343" cy="74955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16119"/>
              <a:ext cx="101346" cy="74955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932B4E-B558-2BB1-ACDA-E7DA21E5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397" y="1033544"/>
            <a:ext cx="2171700" cy="927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D2C5B-3307-3D5B-91D5-6D1D7EB5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975" y="1902373"/>
            <a:ext cx="298898" cy="2988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0426688-C252-164A-1B97-586DE585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82" y="3947649"/>
            <a:ext cx="6860339" cy="244651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8AF991D-C469-0490-328F-0C17FB04C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751" y="1971694"/>
            <a:ext cx="5149467" cy="3120889"/>
          </a:xfrm>
          <a:prstGeom prst="rect">
            <a:avLst/>
          </a:prstGeom>
        </p:spPr>
      </p:pic>
      <p:sp>
        <p:nvSpPr>
          <p:cNvPr id="18" name="Открывающая квадратная скобка 17">
            <a:extLst>
              <a:ext uri="{FF2B5EF4-FFF2-40B4-BE49-F238E27FC236}">
                <a16:creationId xmlns:a16="http://schemas.microsoft.com/office/drawing/2014/main" id="{A2BE050C-88FD-603A-A7BE-54A8EB68E255}"/>
              </a:ext>
            </a:extLst>
          </p:cNvPr>
          <p:cNvSpPr/>
          <p:nvPr/>
        </p:nvSpPr>
        <p:spPr>
          <a:xfrm>
            <a:off x="6483751" y="1935880"/>
            <a:ext cx="1341912" cy="315670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ткрывающая квадратная скобка 18">
            <a:extLst>
              <a:ext uri="{FF2B5EF4-FFF2-40B4-BE49-F238E27FC236}">
                <a16:creationId xmlns:a16="http://schemas.microsoft.com/office/drawing/2014/main" id="{9B6CADB2-B651-A6C5-BCCB-75DE74B6367C}"/>
              </a:ext>
            </a:extLst>
          </p:cNvPr>
          <p:cNvSpPr/>
          <p:nvPr/>
        </p:nvSpPr>
        <p:spPr>
          <a:xfrm flipH="1">
            <a:off x="10383690" y="1941234"/>
            <a:ext cx="1209128" cy="315670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1526007" y="1421943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6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Размерность:(1937, 12)</a:t>
            </a:r>
            <a:endParaRPr lang="ru-RU" sz="2600" dirty="0"/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016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Рисунок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Итоговый </a:t>
              </a:r>
              <a:r>
                <a:rPr lang="ru-RU" sz="28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датасет</a:t>
              </a:r>
              <a:endPara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52299D-FDD6-9262-243B-7D46878A7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5" y="1366496"/>
            <a:ext cx="4467140" cy="49846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75D6DC-B398-81C4-B666-EFB24A2C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76" y="2022303"/>
            <a:ext cx="3314700" cy="2311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0736FD-23FE-7CE7-CEFB-F499BFBB8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73" y="4361161"/>
            <a:ext cx="6770352" cy="20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Признаки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37777651-553E-8B78-49EA-BCA308B80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51" y="2504431"/>
            <a:ext cx="3129891" cy="24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войная скобка 2">
            <a:extLst>
              <a:ext uri="{FF2B5EF4-FFF2-40B4-BE49-F238E27FC236}">
                <a16:creationId xmlns:a16="http://schemas.microsoft.com/office/drawing/2014/main" id="{B3A38E22-7343-D848-E351-871B51EA4D8A}"/>
              </a:ext>
            </a:extLst>
          </p:cNvPr>
          <p:cNvSpPr/>
          <p:nvPr/>
        </p:nvSpPr>
        <p:spPr>
          <a:xfrm>
            <a:off x="1159229" y="5149935"/>
            <a:ext cx="2529444" cy="3970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F7812-63C3-2D42-21D1-4BD207B486CB}"/>
              </a:ext>
            </a:extLst>
          </p:cNvPr>
          <p:cNvSpPr txBox="1"/>
          <p:nvPr/>
        </p:nvSpPr>
        <p:spPr>
          <a:xfrm>
            <a:off x="1233668" y="5143329"/>
            <a:ext cx="2416888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100" b="1" dirty="0">
                <a:solidFill>
                  <a:schemeClr val="accent1"/>
                </a:solidFill>
                <a:sym typeface="Arial"/>
              </a:rPr>
              <a:t>Стоимость квартиры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100" b="1" dirty="0">
                <a:solidFill>
                  <a:schemeClr val="accent1"/>
                </a:solidFill>
                <a:sym typeface="Arial"/>
              </a:rPr>
              <a:t>зависит от ее расположения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F74C0CE-AF25-D869-0F5E-34821EE2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573" y="1418230"/>
            <a:ext cx="2378412" cy="18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059E7FB-05EF-7DC3-0C40-AFA16D3E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780" y="3238183"/>
            <a:ext cx="2157941" cy="163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C19788-F6D8-E7FF-DB83-C312612D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780" y="4935931"/>
            <a:ext cx="2157941" cy="15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Двойная скобка 12">
            <a:extLst>
              <a:ext uri="{FF2B5EF4-FFF2-40B4-BE49-F238E27FC236}">
                <a16:creationId xmlns:a16="http://schemas.microsoft.com/office/drawing/2014/main" id="{1577764C-40BF-C38D-26BE-F3F8963C0CF2}"/>
              </a:ext>
            </a:extLst>
          </p:cNvPr>
          <p:cNvSpPr/>
          <p:nvPr/>
        </p:nvSpPr>
        <p:spPr>
          <a:xfrm>
            <a:off x="8822010" y="1177501"/>
            <a:ext cx="1484415" cy="30777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6E2225-29AB-9644-9639-126ACD472D83}"/>
              </a:ext>
            </a:extLst>
          </p:cNvPr>
          <p:cNvSpPr txBox="1"/>
          <p:nvPr/>
        </p:nvSpPr>
        <p:spPr>
          <a:xfrm>
            <a:off x="8822010" y="1135293"/>
            <a:ext cx="158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dirty="0">
                <a:solidFill>
                  <a:schemeClr val="accent1"/>
                </a:solidFill>
                <a:latin typeface="+mn-lt"/>
              </a:rPr>
              <a:t>общая площадь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7B8A2D-2110-2A0F-05E7-7FC8FED20CA8}"/>
              </a:ext>
            </a:extLst>
          </p:cNvPr>
          <p:cNvSpPr txBox="1"/>
          <p:nvPr/>
        </p:nvSpPr>
        <p:spPr>
          <a:xfrm>
            <a:off x="5419798" y="1502220"/>
            <a:ext cx="158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dirty="0">
                <a:solidFill>
                  <a:schemeClr val="accent1"/>
                </a:solidFill>
                <a:latin typeface="+mn-lt"/>
              </a:rPr>
              <a:t>жилая площадь</a:t>
            </a:r>
          </a:p>
        </p:txBody>
      </p:sp>
      <p:sp>
        <p:nvSpPr>
          <p:cNvPr id="21" name="Двойная скобка 20">
            <a:extLst>
              <a:ext uri="{FF2B5EF4-FFF2-40B4-BE49-F238E27FC236}">
                <a16:creationId xmlns:a16="http://schemas.microsoft.com/office/drawing/2014/main" id="{D749CEC6-6D82-4F7E-EAD6-D10C01002F2F}"/>
              </a:ext>
            </a:extLst>
          </p:cNvPr>
          <p:cNvSpPr/>
          <p:nvPr/>
        </p:nvSpPr>
        <p:spPr>
          <a:xfrm>
            <a:off x="5250765" y="1508047"/>
            <a:ext cx="1721922" cy="30777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72CB9D34-2B69-05D6-1F26-3EE7D354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74" y="2086676"/>
            <a:ext cx="1907903" cy="154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FF57BB32-1F2C-FFCE-B728-25364155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9" y="3803080"/>
            <a:ext cx="1887108" cy="1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8898E9C4-2DA1-3539-47EE-1DBED538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9" y="5341845"/>
            <a:ext cx="1961600" cy="136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Признаки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E9B1A4A8-A82E-F9B2-D6AC-6AA887DFE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90" y="1707924"/>
            <a:ext cx="3408687" cy="343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Двойная скобка 14">
            <a:extLst>
              <a:ext uri="{FF2B5EF4-FFF2-40B4-BE49-F238E27FC236}">
                <a16:creationId xmlns:a16="http://schemas.microsoft.com/office/drawing/2014/main" id="{BA35B550-7730-E42F-582B-1EBB6ABD8AF9}"/>
              </a:ext>
            </a:extLst>
          </p:cNvPr>
          <p:cNvSpPr/>
          <p:nvPr/>
        </p:nvSpPr>
        <p:spPr>
          <a:xfrm>
            <a:off x="2720826" y="1554035"/>
            <a:ext cx="750716" cy="24889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0BA0A-9AAA-4250-1A68-85B36642AED7}"/>
              </a:ext>
            </a:extLst>
          </p:cNvPr>
          <p:cNvSpPr txBox="1"/>
          <p:nvPr/>
        </p:nvSpPr>
        <p:spPr>
          <a:xfrm>
            <a:off x="2824314" y="152459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>
                <a:solidFill>
                  <a:schemeClr val="accent1"/>
                </a:solidFill>
                <a:latin typeface="+mn-lt"/>
              </a:rPr>
              <a:t>этаж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11BCE3A-3655-D9AD-D040-94321E15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88" y="3538847"/>
            <a:ext cx="3313775" cy="331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Двойная скобка 16">
            <a:extLst>
              <a:ext uri="{FF2B5EF4-FFF2-40B4-BE49-F238E27FC236}">
                <a16:creationId xmlns:a16="http://schemas.microsoft.com/office/drawing/2014/main" id="{E926499D-F92B-D64A-5FE7-99FFECBF6330}"/>
              </a:ext>
            </a:extLst>
          </p:cNvPr>
          <p:cNvSpPr/>
          <p:nvPr/>
        </p:nvSpPr>
        <p:spPr>
          <a:xfrm>
            <a:off x="5403272" y="3172370"/>
            <a:ext cx="1525237" cy="30777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C9625-3566-B712-3D5D-A996B8B51C31}"/>
              </a:ext>
            </a:extLst>
          </p:cNvPr>
          <p:cNvSpPr txBox="1"/>
          <p:nvPr/>
        </p:nvSpPr>
        <p:spPr>
          <a:xfrm>
            <a:off x="5462011" y="3148620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>
                <a:solidFill>
                  <a:schemeClr val="accent1"/>
                </a:solidFill>
                <a:latin typeface="+mn-lt"/>
              </a:rPr>
              <a:t>этажность дома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15B0FFF-B13C-9EBE-74D5-72B65A9F2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503" y="1707924"/>
            <a:ext cx="3449271" cy="3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Двойная скобка 18">
            <a:extLst>
              <a:ext uri="{FF2B5EF4-FFF2-40B4-BE49-F238E27FC236}">
                <a16:creationId xmlns:a16="http://schemas.microsoft.com/office/drawing/2014/main" id="{95338199-0D0E-B3AE-1020-1AA86EF9179C}"/>
              </a:ext>
            </a:extLst>
          </p:cNvPr>
          <p:cNvSpPr/>
          <p:nvPr/>
        </p:nvSpPr>
        <p:spPr>
          <a:xfrm>
            <a:off x="6904551" y="1570660"/>
            <a:ext cx="1401542" cy="3887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8D5F3-4A11-75C6-4772-30906729710A}"/>
              </a:ext>
            </a:extLst>
          </p:cNvPr>
          <p:cNvSpPr txBox="1"/>
          <p:nvPr/>
        </p:nvSpPr>
        <p:spPr>
          <a:xfrm>
            <a:off x="6904551" y="1611161"/>
            <a:ext cx="2114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solidFill>
                  <a:schemeClr val="accent1"/>
                </a:solidFill>
                <a:latin typeface="+mn-lt"/>
              </a:rPr>
              <a:t>год сдачи дома</a:t>
            </a:r>
          </a:p>
        </p:txBody>
      </p:sp>
    </p:spTree>
    <p:extLst>
      <p:ext uri="{BB962C8B-B14F-4D97-AF65-F5344CB8AC3E}">
        <p14:creationId xmlns:p14="http://schemas.microsoft.com/office/powerpoint/2010/main" val="27985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Признаки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856B25-5B6F-D5F6-9C9B-F868E6E03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35" y="1714083"/>
            <a:ext cx="3262312" cy="34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40A234-E546-3AAF-7474-9AB410001DE1}"/>
              </a:ext>
            </a:extLst>
          </p:cNvPr>
          <p:cNvSpPr txBox="1"/>
          <p:nvPr/>
        </p:nvSpPr>
        <p:spPr>
          <a:xfrm>
            <a:off x="2835312" y="1688804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>
                <a:solidFill>
                  <a:schemeClr val="accent1"/>
                </a:solidFill>
                <a:latin typeface="+mn-lt"/>
              </a:rPr>
              <a:t>Новостройка или </a:t>
            </a:r>
            <a:r>
              <a:rPr lang="ru-RU" dirty="0" err="1">
                <a:solidFill>
                  <a:schemeClr val="accent1"/>
                </a:solidFill>
                <a:latin typeface="+mn-lt"/>
              </a:rPr>
              <a:t>вторичка</a:t>
            </a:r>
            <a:r>
              <a:rPr lang="ru-RU" dirty="0">
                <a:solidFill>
                  <a:schemeClr val="accent1"/>
                </a:solidFill>
                <a:latin typeface="+mn-lt"/>
              </a:rPr>
              <a:t>?</a:t>
            </a:r>
          </a:p>
        </p:txBody>
      </p:sp>
      <p:sp>
        <p:nvSpPr>
          <p:cNvPr id="17" name="Двойная скобка 16">
            <a:extLst>
              <a:ext uri="{FF2B5EF4-FFF2-40B4-BE49-F238E27FC236}">
                <a16:creationId xmlns:a16="http://schemas.microsoft.com/office/drawing/2014/main" id="{44CE5F56-595E-883D-FB3C-78E0808DAB7C}"/>
              </a:ext>
            </a:extLst>
          </p:cNvPr>
          <p:cNvSpPr/>
          <p:nvPr/>
        </p:nvSpPr>
        <p:spPr>
          <a:xfrm>
            <a:off x="2731325" y="1714083"/>
            <a:ext cx="2529444" cy="25722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8460165-EC23-FCC9-CB20-0096F896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6" y="2957204"/>
            <a:ext cx="3704853" cy="390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Двойная скобка 17">
            <a:extLst>
              <a:ext uri="{FF2B5EF4-FFF2-40B4-BE49-F238E27FC236}">
                <a16:creationId xmlns:a16="http://schemas.microsoft.com/office/drawing/2014/main" id="{7834A197-099E-EBA9-33C4-B1FF9583FE9A}"/>
              </a:ext>
            </a:extLst>
          </p:cNvPr>
          <p:cNvSpPr/>
          <p:nvPr/>
        </p:nvSpPr>
        <p:spPr>
          <a:xfrm>
            <a:off x="4522501" y="2464376"/>
            <a:ext cx="2529444" cy="25722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68D68-8C48-4AF5-4D0E-CD85A5899779}"/>
              </a:ext>
            </a:extLst>
          </p:cNvPr>
          <p:cNvSpPr txBox="1"/>
          <p:nvPr/>
        </p:nvSpPr>
        <p:spPr>
          <a:xfrm>
            <a:off x="4638528" y="2421482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>
                <a:solidFill>
                  <a:schemeClr val="accent1"/>
                </a:solidFill>
                <a:latin typeface="+mn-lt"/>
              </a:rPr>
              <a:t>Апартаменты или квартира?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C905CC2-B447-91CF-4AEA-B5F235F0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697" y="1714083"/>
            <a:ext cx="3386168" cy="342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Двойная скобка 19">
            <a:extLst>
              <a:ext uri="{FF2B5EF4-FFF2-40B4-BE49-F238E27FC236}">
                <a16:creationId xmlns:a16="http://schemas.microsoft.com/office/drawing/2014/main" id="{30FD5402-BDD7-E565-93F9-8BDB948ED4D2}"/>
              </a:ext>
            </a:extLst>
          </p:cNvPr>
          <p:cNvSpPr/>
          <p:nvPr/>
        </p:nvSpPr>
        <p:spPr>
          <a:xfrm>
            <a:off x="6620883" y="1739360"/>
            <a:ext cx="1847679" cy="25722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68718E-9112-94EC-EFEC-D407BA80555E}"/>
              </a:ext>
            </a:extLst>
          </p:cNvPr>
          <p:cNvSpPr txBox="1"/>
          <p:nvPr/>
        </p:nvSpPr>
        <p:spPr>
          <a:xfrm>
            <a:off x="6757728" y="1725919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>
                <a:solidFill>
                  <a:schemeClr val="accent1"/>
                </a:solidFill>
                <a:latin typeface="+mn-lt"/>
              </a:rPr>
              <a:t>Количество комнат</a:t>
            </a:r>
          </a:p>
        </p:txBody>
      </p:sp>
    </p:spTree>
    <p:extLst>
      <p:ext uri="{BB962C8B-B14F-4D97-AF65-F5344CB8AC3E}">
        <p14:creationId xmlns:p14="http://schemas.microsoft.com/office/powerpoint/2010/main" val="38248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89857" y="1357275"/>
            <a:ext cx="2833726" cy="584686"/>
          </a:xfrm>
        </p:spPr>
        <p:txBody>
          <a:bodyPr>
            <a:normAutofit/>
          </a:bodyPr>
          <a:lstStyle/>
          <a:p>
            <a:r>
              <a:rPr lang="ru-RU" sz="1800" dirty="0"/>
              <a:t>Работа с выбросами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4288EBF1-68A0-1172-5B23-DC04D6C5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49" y="1776764"/>
            <a:ext cx="3037430" cy="208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1B751BE-9717-483D-BE55-29D831C40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49" y="4080891"/>
            <a:ext cx="3037430" cy="223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25C2567-3585-06F4-A895-40B91404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182" y="2981153"/>
            <a:ext cx="2937717" cy="208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id="{F4B1DAB3-D5BF-DF2E-0F18-8447409785CD}"/>
              </a:ext>
            </a:extLst>
          </p:cNvPr>
          <p:cNvSpPr txBox="1">
            <a:spLocks/>
          </p:cNvSpPr>
          <p:nvPr/>
        </p:nvSpPr>
        <p:spPr>
          <a:xfrm>
            <a:off x="8618762" y="1775712"/>
            <a:ext cx="2833726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1800" dirty="0"/>
              <a:t>Замена пропущенных значений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4563E-972C-8B96-196C-7E9928892A43}"/>
              </a:ext>
            </a:extLst>
          </p:cNvPr>
          <p:cNvSpPr txBox="1"/>
          <p:nvPr/>
        </p:nvSpPr>
        <p:spPr>
          <a:xfrm>
            <a:off x="7081992" y="2638449"/>
            <a:ext cx="2836033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KNNImputer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– для числовых признаков</a:t>
            </a:r>
          </a:p>
          <a:p>
            <a:r>
              <a:rPr lang="en" sz="1200" dirty="0" err="1">
                <a:latin typeface="Times New Roman" panose="02020603050405020304" pitchFamily="18" charset="0"/>
              </a:rPr>
              <a:t>SimpleImputer</a:t>
            </a:r>
            <a:r>
              <a:rPr lang="ru-RU" sz="1200" dirty="0">
                <a:latin typeface="Times New Roman" panose="02020603050405020304" pitchFamily="18" charset="0"/>
              </a:rPr>
              <a:t> (</a:t>
            </a:r>
            <a:r>
              <a:rPr lang="en" sz="1200" dirty="0">
                <a:latin typeface="Times New Roman" panose="02020603050405020304" pitchFamily="18" charset="0"/>
              </a:rPr>
              <a:t>strategy='</a:t>
            </a:r>
            <a:r>
              <a:rPr lang="en" sz="1200" dirty="0" err="1">
                <a:latin typeface="Times New Roman" panose="02020603050405020304" pitchFamily="18" charset="0"/>
              </a:rPr>
              <a:t>most_frequent</a:t>
            </a:r>
            <a:r>
              <a:rPr lang="en" sz="1200" dirty="0">
                <a:latin typeface="Times New Roman" panose="02020603050405020304" pitchFamily="18" charset="0"/>
              </a:rPr>
              <a:t>’</a:t>
            </a:r>
            <a:r>
              <a:rPr lang="ru-RU" sz="1200" dirty="0">
                <a:latin typeface="Times New Roman" panose="02020603050405020304" pitchFamily="18" charset="0"/>
              </a:rPr>
              <a:t>) </a:t>
            </a:r>
          </a:p>
          <a:p>
            <a:r>
              <a:rPr lang="ru-RU" sz="1200" dirty="0">
                <a:latin typeface="Times New Roman" panose="02020603050405020304" pitchFamily="18" charset="0"/>
              </a:rPr>
              <a:t>– для категориальных признаков</a:t>
            </a:r>
            <a:endParaRPr lang="en" sz="1200" dirty="0">
              <a:latin typeface="Times New Roman" panose="02020603050405020304" pitchFamily="18" charset="0"/>
            </a:endParaRPr>
          </a:p>
          <a:p>
            <a:pPr algn="l"/>
            <a:endParaRPr lang="ru-RU" sz="2300" dirty="0">
              <a:latin typeface="+mn-lt"/>
            </a:endParaRPr>
          </a:p>
        </p:txBody>
      </p:sp>
      <p:sp>
        <p:nvSpPr>
          <p:cNvPr id="18" name="Двойная скобка 17">
            <a:extLst>
              <a:ext uri="{FF2B5EF4-FFF2-40B4-BE49-F238E27FC236}">
                <a16:creationId xmlns:a16="http://schemas.microsoft.com/office/drawing/2014/main" id="{87BAA084-9D74-E4BF-8D0D-6891FE308154}"/>
              </a:ext>
            </a:extLst>
          </p:cNvPr>
          <p:cNvSpPr/>
          <p:nvPr/>
        </p:nvSpPr>
        <p:spPr>
          <a:xfrm>
            <a:off x="7027748" y="2638449"/>
            <a:ext cx="2833726" cy="584686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id="{1704AD12-D7B1-7024-DD98-C11EEB773E20}"/>
              </a:ext>
            </a:extLst>
          </p:cNvPr>
          <p:cNvSpPr txBox="1">
            <a:spLocks/>
          </p:cNvSpPr>
          <p:nvPr/>
        </p:nvSpPr>
        <p:spPr>
          <a:xfrm>
            <a:off x="8794585" y="3429000"/>
            <a:ext cx="2836033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1800" dirty="0"/>
              <a:t>Преобразование</a:t>
            </a:r>
          </a:p>
          <a:p>
            <a:pPr algn="ctr"/>
            <a:r>
              <a:rPr lang="ru-RU" sz="1800" dirty="0"/>
              <a:t>категориальных</a:t>
            </a:r>
          </a:p>
          <a:p>
            <a:pPr algn="ctr"/>
            <a:r>
              <a:rPr lang="ru-RU" sz="1800" dirty="0"/>
              <a:t>признаков</a:t>
            </a:r>
          </a:p>
        </p:txBody>
      </p:sp>
      <p:sp>
        <p:nvSpPr>
          <p:cNvPr id="20" name="Двойная скобка 19">
            <a:extLst>
              <a:ext uri="{FF2B5EF4-FFF2-40B4-BE49-F238E27FC236}">
                <a16:creationId xmlns:a16="http://schemas.microsoft.com/office/drawing/2014/main" id="{F29EF001-C41D-7F6B-8691-A45B040094CD}"/>
              </a:ext>
            </a:extLst>
          </p:cNvPr>
          <p:cNvSpPr/>
          <p:nvPr/>
        </p:nvSpPr>
        <p:spPr>
          <a:xfrm>
            <a:off x="8240117" y="4438261"/>
            <a:ext cx="1345584" cy="573473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21EC86-511E-034F-6AC8-06647B923A4E}"/>
              </a:ext>
            </a:extLst>
          </p:cNvPr>
          <p:cNvSpPr txBox="1"/>
          <p:nvPr/>
        </p:nvSpPr>
        <p:spPr>
          <a:xfrm>
            <a:off x="8240117" y="4399548"/>
            <a:ext cx="6097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OneHotEncoder</a:t>
            </a:r>
            <a:endParaRPr lang="en" sz="1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133967-3D64-3067-CC1C-E266EEBA004D}"/>
              </a:ext>
            </a:extLst>
          </p:cNvPr>
          <p:cNvSpPr txBox="1"/>
          <p:nvPr/>
        </p:nvSpPr>
        <p:spPr>
          <a:xfrm>
            <a:off x="8304524" y="4707873"/>
            <a:ext cx="1276597" cy="319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LabelEncoder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3138F0-FEFC-7C99-BB27-F76179125D7C}"/>
              </a:ext>
            </a:extLst>
          </p:cNvPr>
          <p:cNvSpPr txBox="1"/>
          <p:nvPr/>
        </p:nvSpPr>
        <p:spPr>
          <a:xfrm>
            <a:off x="8614305" y="5308541"/>
            <a:ext cx="3196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F1BE29"/>
                </a:solidFill>
                <a:ea typeface="Open Sans"/>
                <a:sym typeface="Open Sans"/>
              </a:rPr>
              <a:t>Масштабирование</a:t>
            </a:r>
            <a:r>
              <a:rPr lang="ru-RU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F1BE29"/>
                </a:solidFill>
                <a:ea typeface="Open Sans"/>
              </a:rPr>
              <a:t>данных</a:t>
            </a:r>
          </a:p>
        </p:txBody>
      </p:sp>
      <p:sp>
        <p:nvSpPr>
          <p:cNvPr id="27" name="Двойная скобка 26">
            <a:extLst>
              <a:ext uri="{FF2B5EF4-FFF2-40B4-BE49-F238E27FC236}">
                <a16:creationId xmlns:a16="http://schemas.microsoft.com/office/drawing/2014/main" id="{906619B4-7E59-3558-C35A-4E0CBA5C0752}"/>
              </a:ext>
            </a:extLst>
          </p:cNvPr>
          <p:cNvSpPr/>
          <p:nvPr/>
        </p:nvSpPr>
        <p:spPr>
          <a:xfrm>
            <a:off x="7553184" y="5743441"/>
            <a:ext cx="1345584" cy="573473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B544BB-011C-694D-0918-3B6BFC23170C}"/>
              </a:ext>
            </a:extLst>
          </p:cNvPr>
          <p:cNvSpPr txBox="1"/>
          <p:nvPr/>
        </p:nvSpPr>
        <p:spPr>
          <a:xfrm>
            <a:off x="7608262" y="5876288"/>
            <a:ext cx="1392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StandartScaler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736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Выбор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5C962E-BD84-692B-60D0-62688CD4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7" y="1478566"/>
            <a:ext cx="7794115" cy="471399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2F22339-92D2-F865-F706-A891CD48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881" y="3988020"/>
            <a:ext cx="5937545" cy="266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Двойная скобка 14">
            <a:extLst>
              <a:ext uri="{FF2B5EF4-FFF2-40B4-BE49-F238E27FC236}">
                <a16:creationId xmlns:a16="http://schemas.microsoft.com/office/drawing/2014/main" id="{2852EFBC-4893-F16D-EA90-C63B51384102}"/>
              </a:ext>
            </a:extLst>
          </p:cNvPr>
          <p:cNvSpPr/>
          <p:nvPr/>
        </p:nvSpPr>
        <p:spPr>
          <a:xfrm>
            <a:off x="9321747" y="3051958"/>
            <a:ext cx="1781682" cy="5232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451489-8274-7323-6383-B593577B9CB5}"/>
              </a:ext>
            </a:extLst>
          </p:cNvPr>
          <p:cNvSpPr txBox="1"/>
          <p:nvPr/>
        </p:nvSpPr>
        <p:spPr>
          <a:xfrm>
            <a:off x="9429008" y="3051958"/>
            <a:ext cx="167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solidFill>
                  <a:schemeClr val="accent1"/>
                </a:solidFill>
                <a:latin typeface="+mn-lt"/>
              </a:rPr>
              <a:t>результаты оценки </a:t>
            </a:r>
          </a:p>
          <a:p>
            <a:pPr algn="l"/>
            <a:r>
              <a:rPr lang="ru-RU" dirty="0">
                <a:solidFill>
                  <a:schemeClr val="accent1"/>
                </a:solidFill>
                <a:latin typeface="+mn-lt"/>
              </a:rPr>
              <a:t>качества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39939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</TotalTime>
  <Words>314</Words>
  <Application>Microsoft Macintosh PowerPoint</Application>
  <PresentationFormat>Широкоэкранный</PresentationFormat>
  <Paragraphs>103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ALS Sector Regular</vt:lpstr>
      <vt:lpstr>Wingdings</vt:lpstr>
      <vt:lpstr>Courier New</vt:lpstr>
      <vt:lpstr>Open Sans</vt:lpstr>
      <vt:lpstr>Arial</vt:lpstr>
      <vt:lpstr>Noto Sans Symbols</vt:lpstr>
      <vt:lpstr>Times New Roman</vt:lpstr>
      <vt:lpstr>ALS Sector Bold</vt:lpstr>
      <vt:lpstr>If,kjyVUNE_28012021</vt:lpstr>
      <vt:lpstr>Предсказание стоимости квартиры в Москве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krop</cp:lastModifiedBy>
  <cp:revision>100</cp:revision>
  <dcterms:created xsi:type="dcterms:W3CDTF">2021-02-24T09:03:25Z</dcterms:created>
  <dcterms:modified xsi:type="dcterms:W3CDTF">2024-08-29T20:03:53Z</dcterms:modified>
</cp:coreProperties>
</file>